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1"/>
  </p:notesMasterIdLst>
  <p:handoutMasterIdLst>
    <p:handoutMasterId r:id="rId22"/>
  </p:handoutMasterIdLst>
  <p:sldIdLst>
    <p:sldId id="2147480734" r:id="rId5"/>
    <p:sldId id="2147480740" r:id="rId6"/>
    <p:sldId id="2147480764" r:id="rId7"/>
    <p:sldId id="4745" r:id="rId8"/>
    <p:sldId id="4740" r:id="rId9"/>
    <p:sldId id="4711" r:id="rId10"/>
    <p:sldId id="2147480765" r:id="rId11"/>
    <p:sldId id="4681" r:id="rId12"/>
    <p:sldId id="2147480775" r:id="rId13"/>
    <p:sldId id="2147480776" r:id="rId14"/>
    <p:sldId id="4682" r:id="rId15"/>
    <p:sldId id="2147480777" r:id="rId16"/>
    <p:sldId id="2147480778" r:id="rId17"/>
    <p:sldId id="2147480779" r:id="rId18"/>
    <p:sldId id="2147480780" r:id="rId19"/>
    <p:sldId id="21474807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4745"/>
            <p14:sldId id="4740"/>
            <p14:sldId id="4711"/>
            <p14:sldId id="2147480765"/>
            <p14:sldId id="4681"/>
            <p14:sldId id="2147480775"/>
            <p14:sldId id="2147480776"/>
            <p14:sldId id="4682"/>
            <p14:sldId id="2147480777"/>
            <p14:sldId id="2147480778"/>
            <p14:sldId id="2147480779"/>
            <p14:sldId id="2147480780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B9DB2-B61A-4F12-8F1D-6A9F1E15F377}" v="9" dt="2026-03-24T12:42:44.487"/>
    <p1510:client id="{259132DC-FD6A-4134-8F83-4F5C122BA761}" v="18" dt="2026-03-24T16:09:02.0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28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6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357060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1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0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4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2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B883F5-A77E-D87E-A4F9-22E5E7FD0570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15664A56-2E45-EFDE-87D6-72129B3A48F3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C417B8C9-A29B-777A-0B5A-AF79785A63F2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ADA57405-BFEB-3AC9-DF19-FF6BAA4A1FAB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96FE11A6-A3D0-A2ED-46AA-627D944BDC0E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64E908D-4E31-8C2E-AA53-2A056A060F61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0EB3E127-4C71-327C-E867-944DABB99C61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5FE116B1-86BE-B5F6-C72E-9617300DB9E5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2824A0B2-F153-CB5E-477A-2CF02DCF99E2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041FF938-B676-C2E5-2E2F-84FDD2160296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04A81F6B-3640-B667-C796-8F5B6E2B9AB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A1538C03-BC04-E317-DBF9-A7279A999E69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48DDF9E3-1ABD-3028-C8F0-78DF80879ADB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3C48A94E-12A4-5E94-1AA8-A650480472DC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F34DD2DB-7D32-269F-05FF-08A615E41075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70D9430D-A48B-FE46-0146-277114933C53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EEA66B5A-8D8D-CD3B-3E78-4365D143595D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62E458FE-E83A-D210-CB36-0CC64CB6C0C0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84217895-7524-F769-74DA-A86AE630B286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2B3B43BA-EF01-ED7C-3F72-61ACCB33BD6D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BFA81902-CF20-FF30-0A34-4F8523B79B6B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9713F585-E541-A5FB-9636-B76C0AC5274C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410B1B61-E4B9-5DC4-F200-2F4A07B8B65B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838001A7-5381-A4DF-B166-A20B1D74923D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A19523B5-1114-1822-88D8-4186A76324FB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380989B-212C-013D-C633-22DD3A19460D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D4D8573-73B1-3D04-3C4B-8B342E159489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4B00A9AD-F428-D063-3BCC-0036915E16D6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7D4C96D0-5D46-4005-AEBC-BE9A6D12B8CC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86746446-0874-37F0-6941-1F35D7E6D828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74FB78A7-1263-78D8-A962-A4E2EDC5CE1C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48F9824-15BB-1110-38E2-4CE0F69CD4C3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A2A989D0-A67B-F015-076C-C70314392A2B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A2CAC627-4200-CFE1-06F0-48F520DA0A5E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A7359EE2-6CA9-B6B5-D2AA-A0F4D8F52CB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39DB47A8-5DD5-1EC3-D28B-6461F1920BBD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CFDCD842-ECED-10B3-340B-8C73C2CCECEC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58F8A4A-2C99-DEC7-A733-FFFBA2849A56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14804283-2A94-3DF9-5EFF-DACCC7FFCBFA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59B92716-D746-5CA6-9784-12097AC99A53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FBB290D0-F2C5-8A99-BA3C-6A756A185D24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237ADBFC-3A0D-FAEF-1870-1125278B5DBD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142E99-845F-00D8-012E-C8E9E20600A2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1" r:id="rId68"/>
    <p:sldLayoutId id="2147484693" r:id="rId69"/>
    <p:sldLayoutId id="2147484694" r:id="rId70"/>
    <p:sldLayoutId id="2147484695" r:id="rId71"/>
    <p:sldLayoutId id="2147484696" r:id="rId7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030Primo_VE_User_Interface/010NDE_UI_Customization_-_Best_Practices#Customizing_a_Color_Them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Configuring the color theme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AE68-4AF0-BFAB-E7CE-C462D254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79DB81-8C80-6096-BD0F-2414D661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24"/>
            <a:ext cx="12192000" cy="3892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E0C2AC-C693-31C1-C7E9-0887E09B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A36B3C-8F1A-EC71-A8CA-9BE3F9C45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333ADA-240A-9B33-AF21-DED7E775C1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733769"/>
          </a:xfrm>
        </p:spPr>
        <p:txBody>
          <a:bodyPr/>
          <a:lstStyle/>
          <a:p>
            <a:r>
              <a:rPr lang="en-US" sz="2000" dirty="0"/>
              <a:t>Select the “Manage Customization Package” tab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A5BEB6-C50F-5385-3FB6-2E7FDA18BAC3}"/>
              </a:ext>
            </a:extLst>
          </p:cNvPr>
          <p:cNvSpPr/>
          <p:nvPr/>
        </p:nvSpPr>
        <p:spPr>
          <a:xfrm>
            <a:off x="8323166" y="2407920"/>
            <a:ext cx="186731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CA29F-936E-8CD2-7F6A-98F726A5698D}"/>
              </a:ext>
            </a:extLst>
          </p:cNvPr>
          <p:cNvSpPr txBox="1"/>
          <p:nvPr/>
        </p:nvSpPr>
        <p:spPr>
          <a:xfrm>
            <a:off x="8087360" y="4338320"/>
            <a:ext cx="3129280" cy="6197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This “Color Theme” section is new for Primo VE NDE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AA5C3C-4B56-E641-5F7E-F01D33938690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112000" y="4648200"/>
            <a:ext cx="975360" cy="269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14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8235-2FA7-0377-0A12-DB8D82B7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5C81B24-8D5F-6262-5F89-119EC2BF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F49EB1-A924-067B-1AE2-87A6A2EF5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641F2A-EE94-AB0D-93C2-3044EBC362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Here is the “Before” color scheme in Primo VE NDE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3A66B-0642-24A9-8902-E9D4FFE5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347"/>
            <a:ext cx="12192000" cy="4511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967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65E5-08DB-7F3C-C492-43853A3E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A4A4D9-2087-B94E-0124-5682AE79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D805FF-744B-FC6E-3A3E-E320C9BE3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11C18D-FBFC-7FEB-6FBB-25C43A68FC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In the Color Theme  section, select a color icon. Purple is the default color. We will select Maroon.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799BE-9C10-4BED-0CF6-11307F81C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254"/>
            <a:ext cx="12192000" cy="432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695A3-3737-B9FE-A6A8-B9AA24D5A406}"/>
              </a:ext>
            </a:extLst>
          </p:cNvPr>
          <p:cNvSpPr txBox="1"/>
          <p:nvPr/>
        </p:nvSpPr>
        <p:spPr>
          <a:xfrm>
            <a:off x="6756400" y="3122218"/>
            <a:ext cx="2611120" cy="4024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We will select Maroon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1788A2-7C8B-F358-D611-450D514FB910}"/>
              </a:ext>
            </a:extLst>
          </p:cNvPr>
          <p:cNvSpPr/>
          <p:nvPr/>
        </p:nvSpPr>
        <p:spPr>
          <a:xfrm>
            <a:off x="7246123" y="4578836"/>
            <a:ext cx="556757" cy="7754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D23A5E-F84D-CD72-9984-637A11BE4B9C}"/>
              </a:ext>
            </a:extLst>
          </p:cNvPr>
          <p:cNvCxnSpPr>
            <a:cxnSpLocks/>
          </p:cNvCxnSpPr>
          <p:nvPr/>
        </p:nvCxnSpPr>
        <p:spPr>
          <a:xfrm flipH="1">
            <a:off x="7538720" y="3524652"/>
            <a:ext cx="477520" cy="9559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F3E768-7003-173C-76FB-4845C071D02C}"/>
              </a:ext>
            </a:extLst>
          </p:cNvPr>
          <p:cNvCxnSpPr/>
          <p:nvPr/>
        </p:nvCxnSpPr>
        <p:spPr>
          <a:xfrm flipV="1">
            <a:off x="11125200" y="2133600"/>
            <a:ext cx="581246" cy="904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0ACD52-C0F3-DAB0-7BAE-6F25DBE4BCB7}"/>
              </a:ext>
            </a:extLst>
          </p:cNvPr>
          <p:cNvSpPr txBox="1"/>
          <p:nvPr/>
        </p:nvSpPr>
        <p:spPr>
          <a:xfrm>
            <a:off x="9631680" y="2997826"/>
            <a:ext cx="2074766" cy="402434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Save when done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430565-F32A-2755-AC59-3093878A0D15}"/>
              </a:ext>
            </a:extLst>
          </p:cNvPr>
          <p:cNvSpPr/>
          <p:nvPr/>
        </p:nvSpPr>
        <p:spPr>
          <a:xfrm>
            <a:off x="11591612" y="1684097"/>
            <a:ext cx="585107" cy="402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70FF-0312-D534-F9F8-5AB9115C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F7271-555B-6FB1-71F5-0C158C92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516"/>
            <a:ext cx="12192000" cy="3342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9944308-3441-AD25-2A0A-C92C2687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936D3-921D-F528-9D32-0C52FE89E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072E90-FE7E-2753-9A1E-B12CA77954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After clicking “Save” the customization package is deployed successfully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C8281-E34C-3872-986D-F8877BF86B5D}"/>
              </a:ext>
            </a:extLst>
          </p:cNvPr>
          <p:cNvSpPr/>
          <p:nvPr/>
        </p:nvSpPr>
        <p:spPr>
          <a:xfrm>
            <a:off x="10355083" y="1962431"/>
            <a:ext cx="1836917" cy="4876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03B8F1-05D6-D6D3-DC63-428EEA883484}"/>
              </a:ext>
            </a:extLst>
          </p:cNvPr>
          <p:cNvCxnSpPr/>
          <p:nvPr/>
        </p:nvCxnSpPr>
        <p:spPr>
          <a:xfrm flipH="1">
            <a:off x="6357668" y="3769743"/>
            <a:ext cx="362309" cy="6814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57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62DCC-D4D6-73F6-69C8-504BCADC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554F435-14C1-8244-AF90-5C4EEDC3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B0A5A3-7A69-DC6E-BF5D-AAEBF1BEE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5C57B0-C72C-3A5D-3B19-79ACFE2C43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4889"/>
          </a:xfrm>
        </p:spPr>
        <p:txBody>
          <a:bodyPr/>
          <a:lstStyle/>
          <a:p>
            <a:r>
              <a:rPr lang="en-US" dirty="0"/>
              <a:t>The color has changed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3CEDA-D166-3342-1A1F-F3B9456F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685"/>
            <a:ext cx="12192000" cy="4587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209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F2D85-4A21-2126-AD3A-5BB35581E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5564EF3-E5B0-A661-5762-FA7282EF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6B4511-FFC2-D920-63FE-B417CFACF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DCA4E-8D5F-CCA4-4125-E2CC3664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91" y="1143000"/>
            <a:ext cx="6055629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81C2C8-5628-2471-CDE9-F844651BC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52" y="4062353"/>
            <a:ext cx="6177905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CA04D8-3D94-4739-1794-ABFD9BBA5F45}"/>
              </a:ext>
            </a:extLst>
          </p:cNvPr>
          <p:cNvSpPr txBox="1"/>
          <p:nvPr/>
        </p:nvSpPr>
        <p:spPr>
          <a:xfrm>
            <a:off x="701040" y="1849120"/>
            <a:ext cx="1249680" cy="436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After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C0AEC-0408-4A1A-D21C-81D5BAC95152}"/>
              </a:ext>
            </a:extLst>
          </p:cNvPr>
          <p:cNvSpPr txBox="1"/>
          <p:nvPr/>
        </p:nvSpPr>
        <p:spPr>
          <a:xfrm>
            <a:off x="690880" y="4775200"/>
            <a:ext cx="1249680" cy="436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406983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The steps to select the color theme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live demo to change the color theme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The institution can quickly and easily change the color theme of a Primo view with no need to create a customization package. </a:t>
            </a:r>
          </a:p>
          <a:p>
            <a:r>
              <a:rPr lang="en-US" sz="2000" dirty="0"/>
              <a:t>The color schemes affect many elements in the NDE UI and adhere to the accessibility guidelines for color and contrast. </a:t>
            </a:r>
          </a:p>
          <a:p>
            <a:r>
              <a:rPr lang="en-US" sz="2000" dirty="0"/>
              <a:t>For an additional method (to what is now being shown here) for changing the color scheme, see </a:t>
            </a:r>
            <a:r>
              <a:rPr lang="en-US" sz="2000" dirty="0">
                <a:hlinkClick r:id="rId2" tooltip="NDE UI Customization - Best Practices"/>
              </a:rPr>
              <a:t>Customizing a Color Theme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73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steps to select the color theme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2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steps to select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720809"/>
          </a:xfrm>
        </p:spPr>
        <p:txBody>
          <a:bodyPr/>
          <a:lstStyle/>
          <a:p>
            <a:r>
              <a:rPr lang="en-US" dirty="0"/>
              <a:t>To select a color theme: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Access “Configure Views”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Edit the View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Select the “Manage Customization Package” tab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In the Color Theme - New UI section, select a color icon. Purple is the default color.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514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809B-0966-2577-9507-09800479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F1B3DD-1FCD-7ABF-7ADD-79DD4931D1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854256" cy="2586789"/>
          </a:xfrm>
        </p:spPr>
        <p:txBody>
          <a:bodyPr/>
          <a:lstStyle/>
          <a:p>
            <a:r>
              <a:rPr lang="en-US" sz="3600" dirty="0"/>
              <a:t>A live demo to change the color theme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89C56F0-C4EB-0D87-FA64-F234EAB5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3B44-D9DF-5179-377F-C40570BB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A5BA232-1259-DD0A-50AA-0AD3EF52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349517-22CB-A16F-FAA5-9F610616D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5D2F6B-8362-D19B-BA84-0E2AFF029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733769"/>
          </a:xfrm>
        </p:spPr>
        <p:txBody>
          <a:bodyPr/>
          <a:lstStyle/>
          <a:p>
            <a:r>
              <a:rPr lang="en-US" sz="2000" dirty="0"/>
              <a:t>Access “Configure Views”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3CFDC-FC12-8069-3B5E-5D165765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696720"/>
            <a:ext cx="3789681" cy="4662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86D041-6333-A4EA-07BF-091DB840759C}"/>
              </a:ext>
            </a:extLst>
          </p:cNvPr>
          <p:cNvSpPr/>
          <p:nvPr/>
        </p:nvSpPr>
        <p:spPr>
          <a:xfrm>
            <a:off x="5608320" y="2733040"/>
            <a:ext cx="1076960" cy="28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8A761-9361-5E77-20D7-5B2808151880}"/>
              </a:ext>
            </a:extLst>
          </p:cNvPr>
          <p:cNvSpPr/>
          <p:nvPr/>
        </p:nvSpPr>
        <p:spPr>
          <a:xfrm>
            <a:off x="4419599" y="4124960"/>
            <a:ext cx="894081" cy="57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CAD1-FCB8-E11E-4AFB-CD54A197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15734B-D7A3-C77D-829B-C91B7AE2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change the color theme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FAA949-0251-3C71-7815-23BCEEB28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79A670-6BBF-D451-06D7-83528865D2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733769"/>
          </a:xfrm>
        </p:spPr>
        <p:txBody>
          <a:bodyPr/>
          <a:lstStyle/>
          <a:p>
            <a:r>
              <a:rPr lang="en-US" sz="2000" dirty="0"/>
              <a:t>Edit the view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9199E-50B3-8B79-708B-7209C509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71"/>
            <a:ext cx="12192000" cy="377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36E77E-A0E1-C84B-5E26-7F80ACB70240}"/>
              </a:ext>
            </a:extLst>
          </p:cNvPr>
          <p:cNvSpPr/>
          <p:nvPr/>
        </p:nvSpPr>
        <p:spPr>
          <a:xfrm>
            <a:off x="10637520" y="3820160"/>
            <a:ext cx="477520" cy="264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B36A2-F317-456F-D496-7EBA95307CC2}"/>
              </a:ext>
            </a:extLst>
          </p:cNvPr>
          <p:cNvSpPr/>
          <p:nvPr/>
        </p:nvSpPr>
        <p:spPr>
          <a:xfrm>
            <a:off x="11480800" y="3429000"/>
            <a:ext cx="477520" cy="391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26756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8200</TotalTime>
  <Words>337</Words>
  <Application>Microsoft Office PowerPoint</Application>
  <PresentationFormat>Widescreen</PresentationFormat>
  <Paragraphs>54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The steps to select the color theme</vt:lpstr>
      <vt:lpstr>PowerPoint Presentation</vt:lpstr>
      <vt:lpstr>A live demo to change the color theme</vt:lpstr>
      <vt:lpstr>A live demo to change the color theme</vt:lpstr>
      <vt:lpstr>A live demo to change the color theme</vt:lpstr>
      <vt:lpstr>A live demo to change the color theme</vt:lpstr>
      <vt:lpstr>A live demo to change the color theme</vt:lpstr>
      <vt:lpstr>A live demo to change the color theme</vt:lpstr>
      <vt:lpstr>A live demo to change the color theme</vt:lpstr>
      <vt:lpstr>A live demo to change the color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2026-03-24T16:13:19Z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